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7" r:id="rId1"/>
  </p:sldMasterIdLst>
  <p:notesMasterIdLst>
    <p:notesMasterId r:id="rId19"/>
  </p:notesMasterIdLst>
  <p:sldIdLst>
    <p:sldId id="256" r:id="rId2"/>
    <p:sldId id="273" r:id="rId3"/>
    <p:sldId id="274" r:id="rId4"/>
    <p:sldId id="275" r:id="rId5"/>
    <p:sldId id="276" r:id="rId6"/>
    <p:sldId id="286" r:id="rId7"/>
    <p:sldId id="288" r:id="rId8"/>
    <p:sldId id="277" r:id="rId9"/>
    <p:sldId id="285" r:id="rId10"/>
    <p:sldId id="287" r:id="rId11"/>
    <p:sldId id="289" r:id="rId12"/>
    <p:sldId id="291" r:id="rId13"/>
    <p:sldId id="292" r:id="rId14"/>
    <p:sldId id="283" r:id="rId15"/>
    <p:sldId id="284" r:id="rId16"/>
    <p:sldId id="269" r:id="rId17"/>
    <p:sldId id="29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x Schumacher" initials="MS" lastIdx="1" clrIdx="0">
    <p:extLst>
      <p:ext uri="{19B8F6BF-5375-455C-9EA6-DF929625EA0E}">
        <p15:presenceInfo xmlns:p15="http://schemas.microsoft.com/office/powerpoint/2012/main" userId="Max Schumacher" providerId="None"/>
      </p:ext>
    </p:extLst>
  </p:cmAuthor>
  <p:cmAuthor id="2" name="Guest User" initials="GU" lastIdx="2" clrIdx="1">
    <p:extLst>
      <p:ext uri="{19B8F6BF-5375-455C-9EA6-DF929625EA0E}">
        <p15:presenceInfo xmlns:p15="http://schemas.microsoft.com/office/powerpoint/2012/main" userId="S::urn:spo:anon#8086056eaa6429a7ec3e72fcce4616475d26285632dc32489f5c200aaad79cf9::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C7CBA"/>
    <a:srgbClr val="C92D39"/>
    <a:srgbClr val="008080"/>
    <a:srgbClr val="808000"/>
    <a:srgbClr val="800080"/>
    <a:srgbClr val="373545"/>
    <a:srgbClr val="FFFFFF"/>
    <a:srgbClr val="7A8C8E"/>
    <a:srgbClr val="58B6C0"/>
    <a:srgbClr val="515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153A64-A450-4D8B-AC43-6A3AF411A00C}" v="1042" dt="2020-12-02T15:32:27.4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FD0F851-EC5A-4D38-B0AD-8093EC10F338}" styleName="Helle Formatvorlage 1 - Akz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4C1A8A3-306A-4EB7-A6B1-4F7E0EB9C5D6}" styleName="Mittlere Formatvorlage 3 - Akz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DBED569-4797-4DF1-A0F4-6AAB3CD982D8}" styleName="Helle Formatvorlage 3 - Akz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A111915-BE36-4E01-A7E5-04B1672EAD32}" styleName="Helle Formatvorlage 2 - Akz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svg>
</file>

<file path=ppt/media/image3.wmf>
</file>

<file path=ppt/media/image4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729A37-07DD-4E92-A8AE-3F905DAD9DE4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27A2C4-636F-40F1-B004-5E1A312FCA3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53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27A2C4-636F-40F1-B004-5E1A312FCA3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772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8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AA0E1F-A98A-49CC-A1EC-21089FD63E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378F5FB-1C14-49FD-8679-26D27E2E7D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FB0286-C9CA-4A77-8522-35130D658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56534-D100-48FC-AC31-D2962EB2DD47}" type="datetime1">
              <a:rPr lang="en-US" smtClean="0"/>
              <a:t>12/3/2020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2CA38FF-F143-488B-99AF-1F9F97F89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C37A1AE-BCF8-4058-ABE8-C94A97CE4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277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130944-C365-432A-ABAE-A89D9F6D0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18E90DF-36DB-4B5B-A616-4DD7D1AEED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F29960-B06A-4910-9DA3-DA3898DDB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6B820-A308-453C-AEB5-EACFC8035D3D}" type="datetime1">
              <a:rPr lang="en-US" smtClean="0"/>
              <a:t>12/3/2020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1CA983-1F33-4B27-974E-37BC88684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9E19EB-E30C-4FCA-8EBB-54005246F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723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1C4A306-7969-4D1B-B391-1E35186BCF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AE74975-1C42-49BF-90E5-FA0E14E7B2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5C731A-CDE3-405E-BA42-9782FBB43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CC0BC-96AE-4EEB-85AF-E00B07F6A830}" type="datetime1">
              <a:rPr lang="en-US" smtClean="0"/>
              <a:t>12/3/2020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4A951DC-D705-4027-8C2D-5B5DFD0AA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903BFEB-F6E9-4EED-82F5-AC5E6F044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577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A40E8551-D4B2-4917-A1CA-865133B4D1D4}"/>
              </a:ext>
            </a:extLst>
          </p:cNvPr>
          <p:cNvSpPr/>
          <p:nvPr userDrawn="1"/>
        </p:nvSpPr>
        <p:spPr>
          <a:xfrm>
            <a:off x="0" y="6311900"/>
            <a:ext cx="12192000" cy="5461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2B85E3A-E6E3-49E0-A664-517BC227B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03FDB4-7CB0-432D-9B1C-2B92E90E6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89B6991-B493-4BFA-8349-0ACF882EF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185C6A5-9083-4402-8871-8968835F8188}" type="datetime1">
              <a:rPr lang="en-US" smtClean="0"/>
              <a:t>12/3/2020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1B8F055-9074-44B4-9240-964F7ECE2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Graph Neural Networks Lecture - WS 20/21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E17FCAE-45A5-40D0-8059-49A841A27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509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B308A9-9C8A-4177-948B-91BFC6EF3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A4098E6-3B75-4283-BA15-3A9376C8EE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4325E2-989E-4932-87EF-CFE573FD9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6746B-2022-4C2A-A54D-C925DB63D72B}" type="datetime1">
              <a:rPr lang="en-US" smtClean="0"/>
              <a:t>12/3/2020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2DC3691-15DA-4C03-9E24-BDE145D3D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3878689-59F8-4376-A73D-C74D0BC5C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76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A2570A-E20B-478E-B90D-04902413A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B091F3-0315-4A2C-A4E1-FF848885FE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E613302-3B72-45B9-9DCF-10E1FD81A4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BD2BC4C-66C8-448E-89B5-3F10CB447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759DA-4FB0-4123-96C2-9C848E54F562}" type="datetime1">
              <a:rPr lang="en-US" smtClean="0"/>
              <a:t>12/3/2020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460A0C9-2FE3-4D3F-B200-0866DD983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D38E348-E2BC-4DC0-9551-03EE48FE7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894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CE4D10-4605-4AFC-8295-FBD783B73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E52651F-0044-46C6-9802-8B2FB7CB27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F0991A5-6683-4764-ACB9-7BB44DC35A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15AD25A-1D91-4ED5-992F-BA7AA284BC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CBFD425-62C1-473C-87B3-91C71CDB2F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F1D9352-C8BE-45EF-81FE-ABEFB005F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C7471-4752-4C19-9CD4-6436D37BC9B0}" type="datetime1">
              <a:rPr lang="en-US" smtClean="0"/>
              <a:t>12/3/2020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9F543FE-D0AF-421B-8B47-BF3B9F77C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9A2F9E3-8AB4-425B-9C43-F52847AD6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022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45F625-C5E4-402F-9B82-7E2D02C4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84CD66E-6B10-458A-9E7F-379BF4A0E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EFF9A-94F2-4600-AA3D-60F2ACFB27BA}" type="datetime1">
              <a:rPr lang="en-US" smtClean="0"/>
              <a:t>12/3/2020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6990611-5829-4955-90CC-1AFC99092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E546194-BED9-438B-ADFE-91B4ED17D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458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084E5CE-7A83-45EF-BDD4-09425C140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4F282-A51A-4E29-842E-73E7B9365ADD}" type="datetime1">
              <a:rPr lang="en-US" smtClean="0"/>
              <a:t>12/3/2020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5BE5226-464D-4820-A3EF-372B65D12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B7F891F-DCC5-4948-91D4-A2233EFF9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351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445F32-E7AE-423C-BE82-58C8343D1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299D4F-2041-4BFF-BFE2-E05172672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0A06547-F9D1-4E60-BFF0-F32329F333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B429090-4E3B-4FFE-B086-E9BA3F07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D04A6-D923-471B-9890-E3B986C68084}" type="datetime1">
              <a:rPr lang="en-US" smtClean="0"/>
              <a:t>12/3/2020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7DB9BDC-9A7F-41B8-B21F-2427EE86E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6F39EAF-F1B0-404F-85AE-94FB4953F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228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E8C087-EFEC-4A33-A56C-D028465FC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8C4139F-79A9-491F-AAA2-80D0649122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701C52C-9EF8-46C2-9E25-1FBC81FEF4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B8EB924-5593-4081-BE02-2A5BD1396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79704-6C59-4F4A-A00D-858DDAAADFD6}" type="datetime1">
              <a:rPr lang="en-US" smtClean="0"/>
              <a:t>12/3/2020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BC2AEF8-8C68-4648-B80E-7383152A8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E0EFD4E-36D7-4AE4-9C88-2D0F20774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547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FEAAD41-067D-4DAD-8F7C-4F5002517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22AAD47-8F0C-4168-803A-3FDEAD056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79991D1-06E7-4FBE-8190-8A8C5F8F2D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800E6-A119-4278-9320-35DC9975F002}" type="datetime1">
              <a:rPr lang="en-US" smtClean="0"/>
              <a:t>12/3/2020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DFA6FEF-A2BE-409D-9BC9-BEB657BB35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Graph Neural Networks Lecture - WS 20/21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8109D6-4BD8-4621-B6B4-44C9F983A9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035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13" r:id="rId6"/>
    <p:sldLayoutId id="2147483814" r:id="rId7"/>
    <p:sldLayoutId id="2147483815" r:id="rId8"/>
    <p:sldLayoutId id="2147483816" r:id="rId9"/>
    <p:sldLayoutId id="2147483817" r:id="rId10"/>
    <p:sldLayoutId id="2147483818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24CEDA-0B01-47C4-9E10-78E0F1751E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814" y="640080"/>
            <a:ext cx="3659246" cy="2850319"/>
          </a:xfrm>
        </p:spPr>
        <p:txBody>
          <a:bodyPr>
            <a:normAutofit/>
          </a:bodyPr>
          <a:lstStyle/>
          <a:p>
            <a:r>
              <a:rPr lang="en-US" sz="3000" err="1">
                <a:solidFill>
                  <a:srgbClr val="FFFFFF"/>
                </a:solidFill>
              </a:rPr>
              <a:t>Spatio</a:t>
            </a:r>
            <a:r>
              <a:rPr lang="en-US" sz="3000">
                <a:solidFill>
                  <a:srgbClr val="FFFFFF"/>
                </a:solidFill>
              </a:rPr>
              <a:t> Temporal Traffic Forecasting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F5C8D0F-6759-4FE6-8C27-F86907F7A5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814" y="3812134"/>
            <a:ext cx="3659246" cy="2349823"/>
          </a:xfrm>
        </p:spPr>
        <p:txBody>
          <a:bodyPr>
            <a:normAutofit/>
          </a:bodyPr>
          <a:lstStyle/>
          <a:p>
            <a:r>
              <a:rPr lang="de-DE" sz="1800" i="1">
                <a:solidFill>
                  <a:srgbClr val="FFFFFF"/>
                </a:solidFill>
              </a:rPr>
              <a:t>Graph </a:t>
            </a:r>
            <a:r>
              <a:rPr lang="de-DE" sz="1800" i="1" err="1">
                <a:solidFill>
                  <a:srgbClr val="FFFFFF"/>
                </a:solidFill>
              </a:rPr>
              <a:t>Neural</a:t>
            </a:r>
            <a:r>
              <a:rPr lang="de-DE" sz="1800" i="1">
                <a:solidFill>
                  <a:srgbClr val="FFFFFF"/>
                </a:solidFill>
              </a:rPr>
              <a:t> Networks – Semester Project </a:t>
            </a:r>
          </a:p>
          <a:p>
            <a:r>
              <a:rPr lang="de-DE" sz="1800" i="1" err="1">
                <a:solidFill>
                  <a:srgbClr val="FFFFFF"/>
                </a:solidFill>
              </a:rPr>
              <a:t>by</a:t>
            </a:r>
            <a:r>
              <a:rPr lang="de-DE" sz="1800" i="1">
                <a:solidFill>
                  <a:srgbClr val="FFFFFF"/>
                </a:solidFill>
              </a:rPr>
              <a:t> Tibor </a:t>
            </a:r>
            <a:r>
              <a:rPr lang="de-DE" sz="1800" i="1" err="1">
                <a:solidFill>
                  <a:srgbClr val="FFFFFF"/>
                </a:solidFill>
              </a:rPr>
              <a:t>Boglar</a:t>
            </a:r>
            <a:r>
              <a:rPr lang="de-DE" sz="1800" i="1">
                <a:solidFill>
                  <a:srgbClr val="FFFFFF"/>
                </a:solidFill>
              </a:rPr>
              <a:t>, Tiago </a:t>
            </a:r>
            <a:r>
              <a:rPr lang="de-DE" sz="1800" i="1" err="1">
                <a:solidFill>
                  <a:srgbClr val="FFFFFF"/>
                </a:solidFill>
              </a:rPr>
              <a:t>Sanona</a:t>
            </a:r>
            <a:r>
              <a:rPr lang="de-DE" sz="1800" i="1">
                <a:solidFill>
                  <a:srgbClr val="FFFFFF"/>
                </a:solidFill>
              </a:rPr>
              <a:t>, Max Schumacher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8A709AB-0858-4BF9-B031-898D92483536}"/>
              </a:ext>
            </a:extLst>
          </p:cNvPr>
          <p:cNvSpPr/>
          <p:nvPr/>
        </p:nvSpPr>
        <p:spPr>
          <a:xfrm>
            <a:off x="4672360" y="0"/>
            <a:ext cx="751963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FEF9F11-87B9-4562-A68A-FAC6ACFC8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95228" y="97653"/>
            <a:ext cx="2165286" cy="206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9612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1704"/>
    </mc:Choice>
    <mc:Fallback xmlns="">
      <p:transition spd="slow" advTm="11704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B64A27-E9BF-4993-8E61-8085FEC4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>
                <a:ea typeface="+mj-lt"/>
                <a:cs typeface="+mj-lt"/>
              </a:rPr>
              <a:t>PEMS-Bay: Bay Area</a:t>
            </a:r>
            <a:endParaRPr lang="de-DE">
              <a:cs typeface="Calibri Light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4B1E46-F00C-4198-AF26-AD58F662F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Nodes: 325</a:t>
            </a:r>
          </a:p>
          <a:p>
            <a:r>
              <a:rPr lang="de-DE" err="1"/>
              <a:t>Edges</a:t>
            </a:r>
            <a:r>
              <a:rPr lang="de-DE"/>
              <a:t>: 1390</a:t>
            </a:r>
          </a:p>
          <a:p>
            <a:r>
              <a:rPr lang="de-DE" err="1"/>
              <a:t>Avg</a:t>
            </a:r>
            <a:r>
              <a:rPr lang="de-DE"/>
              <a:t>. Clustering: 0.67</a:t>
            </a:r>
          </a:p>
          <a:p>
            <a:r>
              <a:rPr lang="en-GB"/>
              <a:t>Not-connected </a:t>
            </a:r>
            <a:r>
              <a:rPr lang="de-DE"/>
              <a:t>Graph</a:t>
            </a:r>
          </a:p>
          <a:p>
            <a:pPr marL="0" indent="0">
              <a:buNone/>
            </a:pPr>
            <a:r>
              <a:rPr lang="de-DE"/>
              <a:t>- </a:t>
            </a:r>
            <a:r>
              <a:rPr lang="de-DE" err="1"/>
              <a:t>There</a:t>
            </a:r>
            <a:r>
              <a:rPr lang="de-DE"/>
              <a:t> </a:t>
            </a:r>
            <a:r>
              <a:rPr lang="de-DE" err="1"/>
              <a:t>are</a:t>
            </a:r>
            <a:r>
              <a:rPr lang="de-DE"/>
              <a:t> </a:t>
            </a:r>
            <a:r>
              <a:rPr lang="de-DE" err="1"/>
              <a:t>few</a:t>
            </a:r>
            <a:r>
              <a:rPr lang="de-DE"/>
              <a:t> </a:t>
            </a:r>
            <a:r>
              <a:rPr lang="de-DE" err="1"/>
              <a:t>nodes</a:t>
            </a:r>
            <a:r>
              <a:rPr lang="de-DE"/>
              <a:t> not </a:t>
            </a:r>
          </a:p>
          <a:p>
            <a:pPr marL="0" indent="0">
              <a:buNone/>
            </a:pPr>
            <a:r>
              <a:rPr lang="de-DE" err="1"/>
              <a:t>connected</a:t>
            </a:r>
            <a:r>
              <a:rPr lang="de-DE"/>
              <a:t> due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</a:p>
          <a:p>
            <a:pPr marL="0" indent="0">
              <a:buNone/>
            </a:pPr>
            <a:r>
              <a:rPr lang="de-DE" err="1"/>
              <a:t>threshold</a:t>
            </a:r>
            <a:r>
              <a:rPr lang="de-DE"/>
              <a:t> </a:t>
            </a:r>
            <a:r>
              <a:rPr lang="de-DE" err="1"/>
              <a:t>given</a:t>
            </a:r>
            <a:r>
              <a:rPr lang="de-DE"/>
              <a:t> </a:t>
            </a:r>
            <a:r>
              <a:rPr lang="de-DE" err="1"/>
              <a:t>by</a:t>
            </a:r>
            <a:r>
              <a:rPr lang="de-DE"/>
              <a:t> k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DA21375-C39D-4365-AF95-D364CE50D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C6A5-9083-4402-8871-8968835F8188}" type="datetime1">
              <a:rPr lang="en-US" smtClean="0"/>
              <a:t>12/3/2020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08420B-7DDB-42DE-A880-881A10E87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015587A-647F-44FD-978C-28D6E5AE6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7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4C10ABE7-C5C4-47FC-8A15-140D26084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7064" y="1445558"/>
            <a:ext cx="7411790" cy="396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208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B64A27-E9BF-4993-8E61-8085FEC4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>
                <a:ea typeface="+mj-lt"/>
                <a:cs typeface="+mj-lt"/>
              </a:rPr>
              <a:t>PEMS-Bay: Bay Area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DA21375-C39D-4365-AF95-D364CE50D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C6A5-9083-4402-8871-8968835F8188}" type="datetime1">
              <a:rPr lang="en-US" smtClean="0"/>
              <a:t>12/3/2020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08420B-7DDB-42DE-A880-881A10E87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015587A-647F-44FD-978C-28D6E5AE6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123A66-B6FE-484D-B57A-C753754D1A1C}"/>
              </a:ext>
            </a:extLst>
          </p:cNvPr>
          <p:cNvSpPr txBox="1"/>
          <p:nvPr/>
        </p:nvSpPr>
        <p:spPr>
          <a:xfrm>
            <a:off x="7897554" y="1624345"/>
            <a:ext cx="3359063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Node centrality:</a:t>
            </a:r>
          </a:p>
          <a:p>
            <a:r>
              <a:rPr lang="en-US">
                <a:ea typeface="+mn-lt"/>
                <a:cs typeface="+mn-lt"/>
              </a:rPr>
              <a:t>- The size of the nodes are given by the  exponential of the betweenness centrality</a:t>
            </a:r>
          </a:p>
          <a:p>
            <a:endParaRPr lang="en-US">
              <a:cs typeface="Calibri"/>
            </a:endParaRPr>
          </a:p>
        </p:txBody>
      </p:sp>
      <p:pic>
        <p:nvPicPr>
          <p:cNvPr id="22" name="Picture 22" descr="A close up of a wire fence&#10;&#10;Description automatically generated">
            <a:extLst>
              <a:ext uri="{FF2B5EF4-FFF2-40B4-BE49-F238E27FC236}">
                <a16:creationId xmlns:a16="http://schemas.microsoft.com/office/drawing/2014/main" id="{B22C2755-A86E-4AD0-AE35-DAA890E225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893" y="1857822"/>
            <a:ext cx="5574214" cy="4351338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1BB5999-BC58-43A5-BFEE-E4B19DC86B09}"/>
              </a:ext>
            </a:extLst>
          </p:cNvPr>
          <p:cNvSpPr txBox="1"/>
          <p:nvPr/>
        </p:nvSpPr>
        <p:spPr>
          <a:xfrm>
            <a:off x="1809806" y="166754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Node Centrality</a:t>
            </a:r>
          </a:p>
        </p:txBody>
      </p:sp>
    </p:spTree>
    <p:extLst>
      <p:ext uri="{BB962C8B-B14F-4D97-AF65-F5344CB8AC3E}">
        <p14:creationId xmlns:p14="http://schemas.microsoft.com/office/powerpoint/2010/main" val="28134647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B64A27-E9BF-4993-8E61-8085FEC4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>
                <a:ea typeface="+mj-lt"/>
                <a:cs typeface="+mj-lt"/>
              </a:rPr>
              <a:t>PEMS-Bay: Bay Area – Null </a:t>
            </a:r>
            <a:r>
              <a:rPr lang="de-DE" err="1">
                <a:ea typeface="+mj-lt"/>
                <a:cs typeface="+mj-lt"/>
              </a:rPr>
              <a:t>model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DA21375-C39D-4365-AF95-D364CE50D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C6A5-9083-4402-8871-8968835F8188}" type="datetime1">
              <a:rPr lang="en-US" smtClean="0"/>
              <a:t>12/3/2020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08420B-7DDB-42DE-A880-881A10E87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015587A-647F-44FD-978C-28D6E5AE6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22" name="Picture 22" descr="A close up of a wire fence&#10;&#10;Description automatically generated">
            <a:extLst>
              <a:ext uri="{FF2B5EF4-FFF2-40B4-BE49-F238E27FC236}">
                <a16:creationId xmlns:a16="http://schemas.microsoft.com/office/drawing/2014/main" id="{B22C2755-A86E-4AD0-AE35-DAA890E225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893" y="1857822"/>
            <a:ext cx="5574214" cy="4351338"/>
          </a:xfrm>
        </p:spPr>
      </p:pic>
      <p:pic>
        <p:nvPicPr>
          <p:cNvPr id="3" name="Picture 6" descr="Diagram&#10;&#10;Description automatically generated">
            <a:extLst>
              <a:ext uri="{FF2B5EF4-FFF2-40B4-BE49-F238E27FC236}">
                <a16:creationId xmlns:a16="http://schemas.microsoft.com/office/drawing/2014/main" id="{A7460C64-BB9C-4BC8-852C-58DC974426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180" t="-309" r="4538" b="-267"/>
          <a:stretch/>
        </p:blipFill>
        <p:spPr>
          <a:xfrm>
            <a:off x="6312794" y="1856074"/>
            <a:ext cx="5779205" cy="4260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87B7892-8A57-40FA-9EA9-0E9E5FE503CC}"/>
              </a:ext>
            </a:extLst>
          </p:cNvPr>
          <p:cNvSpPr txBox="1"/>
          <p:nvPr/>
        </p:nvSpPr>
        <p:spPr>
          <a:xfrm>
            <a:off x="8083639" y="162273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Erdős-Rényi random graph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494531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B64A27-E9BF-4993-8E61-8085FEC4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>
                <a:ea typeface="+mj-lt"/>
                <a:cs typeface="+mj-lt"/>
              </a:rPr>
              <a:t>PEMS-Bay: Bay Area – Null </a:t>
            </a:r>
            <a:r>
              <a:rPr lang="de-DE" err="1">
                <a:ea typeface="+mj-lt"/>
                <a:cs typeface="+mj-lt"/>
              </a:rPr>
              <a:t>model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DA21375-C39D-4365-AF95-D364CE50D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C6A5-9083-4402-8871-8968835F8188}" type="datetime1">
              <a:rPr lang="en-US" smtClean="0"/>
              <a:t>12/3/2020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08420B-7DDB-42DE-A880-881A10E87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015587A-647F-44FD-978C-28D6E5AE6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3" name="Picture 6" descr="Diagram&#10;&#10;Description automatically generated">
            <a:extLst>
              <a:ext uri="{FF2B5EF4-FFF2-40B4-BE49-F238E27FC236}">
                <a16:creationId xmlns:a16="http://schemas.microsoft.com/office/drawing/2014/main" id="{A7460C64-BB9C-4BC8-852C-58DC974426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80" t="-309" r="4538" b="-267"/>
          <a:stretch/>
        </p:blipFill>
        <p:spPr>
          <a:xfrm>
            <a:off x="6409386" y="1813144"/>
            <a:ext cx="5779205" cy="4260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87B7892-8A57-40FA-9EA9-0E9E5FE503CC}"/>
              </a:ext>
            </a:extLst>
          </p:cNvPr>
          <p:cNvSpPr txBox="1"/>
          <p:nvPr/>
        </p:nvSpPr>
        <p:spPr>
          <a:xfrm>
            <a:off x="8083639" y="162273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Erdős-Rényi random graph</a:t>
            </a:r>
            <a:endParaRPr lang="en-US">
              <a:cs typeface="Calibri"/>
            </a:endParaRP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83E6B660-FA7D-42E2-BCBB-52500F64E1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7435488"/>
              </p:ext>
            </p:extLst>
          </p:nvPr>
        </p:nvGraphicFramePr>
        <p:xfrm>
          <a:off x="268309" y="2704563"/>
          <a:ext cx="5937927" cy="1463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79309">
                  <a:extLst>
                    <a:ext uri="{9D8B030D-6E8A-4147-A177-3AD203B41FA5}">
                      <a16:colId xmlns:a16="http://schemas.microsoft.com/office/drawing/2014/main" val="2734445722"/>
                    </a:ext>
                  </a:extLst>
                </a:gridCol>
                <a:gridCol w="1979309">
                  <a:extLst>
                    <a:ext uri="{9D8B030D-6E8A-4147-A177-3AD203B41FA5}">
                      <a16:colId xmlns:a16="http://schemas.microsoft.com/office/drawing/2014/main" val="2248293324"/>
                    </a:ext>
                  </a:extLst>
                </a:gridCol>
                <a:gridCol w="1979309">
                  <a:extLst>
                    <a:ext uri="{9D8B030D-6E8A-4147-A177-3AD203B41FA5}">
                      <a16:colId xmlns:a16="http://schemas.microsoft.com/office/drawing/2014/main" val="4102582953"/>
                    </a:ext>
                  </a:extLst>
                </a:gridCol>
              </a:tblGrid>
              <a:tr h="21966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Graph information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PEMS-Bay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u="none" strike="noStrike" noProof="0"/>
                        <a:t>Erdős-Rényi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2035179"/>
                  </a:ext>
                </a:extLst>
              </a:tr>
              <a:tr h="21966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Nodes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9620201"/>
                  </a:ext>
                </a:extLst>
              </a:tr>
              <a:tr h="21966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Edges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1390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1301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0143113"/>
                  </a:ext>
                </a:extLst>
              </a:tr>
              <a:tr h="21966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Avg Clustering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0.024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04669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86151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D5B1D9-AC42-402D-B386-78F9A19C6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Related</a:t>
            </a:r>
            <a:r>
              <a:rPr lang="de-DE"/>
              <a:t> Work (1)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70F894E-2B19-4911-A628-C985CB360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C6A5-9083-4402-8871-8968835F8188}" type="datetime1">
              <a:rPr lang="en-US" smtClean="0"/>
              <a:t>12/3/2020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1900CD-98A4-4BCA-B21F-1827B9C82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8BE5808-94D9-4C5A-9D2D-A3580765E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14</a:t>
            </a:fld>
            <a:endParaRPr lang="en-US"/>
          </a:p>
        </p:txBody>
      </p:sp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59216872-DB0D-421F-8A73-D9E9A0F278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6216297"/>
              </p:ext>
            </p:extLst>
          </p:nvPr>
        </p:nvGraphicFramePr>
        <p:xfrm>
          <a:off x="838200" y="1951992"/>
          <a:ext cx="10515600" cy="2954015"/>
        </p:xfrm>
        <a:graphic>
          <a:graphicData uri="http://schemas.openxmlformats.org/drawingml/2006/table">
            <a:tbl>
              <a:tblPr firstCol="1" bandRow="1">
                <a:tableStyleId>{D27102A9-8310-4765-A935-A1911B00CA55}</a:tableStyleId>
              </a:tblPr>
              <a:tblGrid>
                <a:gridCol w="7903234">
                  <a:extLst>
                    <a:ext uri="{9D8B030D-6E8A-4147-A177-3AD203B41FA5}">
                      <a16:colId xmlns:a16="http://schemas.microsoft.com/office/drawing/2014/main" val="3524219411"/>
                    </a:ext>
                  </a:extLst>
                </a:gridCol>
                <a:gridCol w="2612366">
                  <a:extLst>
                    <a:ext uri="{9D8B030D-6E8A-4147-A177-3AD203B41FA5}">
                      <a16:colId xmlns:a16="http://schemas.microsoft.com/office/drawing/2014/main" val="3221486286"/>
                    </a:ext>
                  </a:extLst>
                </a:gridCol>
              </a:tblGrid>
              <a:tr h="590803"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90000"/>
                        </a:lnSpc>
                        <a:tabLst>
                          <a:tab pos="457200" algn="l"/>
                        </a:tabLst>
                      </a:pPr>
                      <a:r>
                        <a:rPr lang="en-GB" sz="1400" kern="1200">
                          <a:effectLst/>
                        </a:rPr>
                        <a:t>Traffic Graph Convolutional Recurrent Neural Network</a:t>
                      </a:r>
                      <a:endParaRPr lang="en-GB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2552" marR="5255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90000"/>
                        </a:lnSpc>
                        <a:tabLst>
                          <a:tab pos="457200" algn="l"/>
                        </a:tabLst>
                      </a:pPr>
                      <a:r>
                        <a:rPr lang="en-GB" sz="1400" kern="1200">
                          <a:effectLst/>
                        </a:rPr>
                        <a:t>(Cui et al. 2019)</a:t>
                      </a:r>
                      <a:endParaRPr lang="en-GB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2552" marR="52552" marT="0" marB="0" anchor="ctr"/>
                </a:tc>
                <a:extLst>
                  <a:ext uri="{0D108BD9-81ED-4DB2-BD59-A6C34878D82A}">
                    <a16:rowId xmlns:a16="http://schemas.microsoft.com/office/drawing/2014/main" val="2175313512"/>
                  </a:ext>
                </a:extLst>
              </a:tr>
              <a:tr h="590803"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90000"/>
                        </a:lnSpc>
                        <a:tabLst>
                          <a:tab pos="457200" algn="l"/>
                        </a:tabLst>
                      </a:pPr>
                      <a:r>
                        <a:rPr lang="en-GB" sz="1400" kern="1200">
                          <a:effectLst/>
                        </a:rPr>
                        <a:t>ST-</a:t>
                      </a:r>
                      <a:r>
                        <a:rPr lang="en-GB" sz="1400" kern="1200" err="1">
                          <a:effectLst/>
                        </a:rPr>
                        <a:t>MetaNet</a:t>
                      </a:r>
                      <a:r>
                        <a:rPr lang="en-GB" sz="1400" kern="1200">
                          <a:effectLst/>
                        </a:rPr>
                        <a:t>: Urban Traffic Prediction from </a:t>
                      </a:r>
                      <a:r>
                        <a:rPr lang="en-GB" sz="1400" kern="1200" err="1">
                          <a:effectLst/>
                        </a:rPr>
                        <a:t>Spatio</a:t>
                      </a:r>
                      <a:r>
                        <a:rPr lang="en-GB" sz="1400" kern="1200">
                          <a:effectLst/>
                        </a:rPr>
                        <a:t>-Temporal Data Using Deep Meta Learning</a:t>
                      </a:r>
                      <a:endParaRPr lang="en-GB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2552" marR="5255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90000"/>
                        </a:lnSpc>
                        <a:tabLst>
                          <a:tab pos="457200" algn="l"/>
                        </a:tabLst>
                      </a:pPr>
                      <a:r>
                        <a:rPr lang="en-GB" sz="1400" kern="1200">
                          <a:effectLst/>
                        </a:rPr>
                        <a:t>(Pan et al. 2019)</a:t>
                      </a:r>
                      <a:endParaRPr lang="en-GB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2552" marR="52552" marT="0" marB="0" anchor="ctr"/>
                </a:tc>
                <a:extLst>
                  <a:ext uri="{0D108BD9-81ED-4DB2-BD59-A6C34878D82A}">
                    <a16:rowId xmlns:a16="http://schemas.microsoft.com/office/drawing/2014/main" val="3870029018"/>
                  </a:ext>
                </a:extLst>
              </a:tr>
              <a:tr h="590803"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90000"/>
                        </a:lnSpc>
                        <a:tabLst>
                          <a:tab pos="457200" algn="l"/>
                        </a:tabLst>
                      </a:pPr>
                      <a:r>
                        <a:rPr lang="en-GB" sz="1400" kern="1200" err="1">
                          <a:effectLst/>
                        </a:rPr>
                        <a:t>Spatio</a:t>
                      </a:r>
                      <a:r>
                        <a:rPr lang="en-GB" sz="1400" kern="1200">
                          <a:effectLst/>
                        </a:rPr>
                        <a:t>-temporal Graph Convolutional Networks: A Deep Learning Framework for Traffic Forecasting</a:t>
                      </a:r>
                      <a:endParaRPr lang="en-GB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2552" marR="5255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90000"/>
                        </a:lnSpc>
                        <a:tabLst>
                          <a:tab pos="457200" algn="l"/>
                        </a:tabLst>
                      </a:pPr>
                      <a:r>
                        <a:rPr lang="en-GB" sz="1400" kern="1200">
                          <a:effectLst/>
                        </a:rPr>
                        <a:t>(Yu et al. 2018)</a:t>
                      </a:r>
                      <a:endParaRPr lang="en-GB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2552" marR="52552" marT="0" marB="0" anchor="ctr"/>
                </a:tc>
                <a:extLst>
                  <a:ext uri="{0D108BD9-81ED-4DB2-BD59-A6C34878D82A}">
                    <a16:rowId xmlns:a16="http://schemas.microsoft.com/office/drawing/2014/main" val="2244823002"/>
                  </a:ext>
                </a:extLst>
              </a:tr>
              <a:tr h="590803"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90000"/>
                        </a:lnSpc>
                        <a:tabLst>
                          <a:tab pos="457200" algn="l"/>
                        </a:tabLst>
                      </a:pPr>
                      <a:r>
                        <a:rPr lang="en-GB" sz="1400" kern="1200">
                          <a:effectLst/>
                        </a:rPr>
                        <a:t>Diffusion Convolutional Recurrent Neural Network: Data-Driven Traffic Forecasting</a:t>
                      </a:r>
                      <a:endParaRPr lang="en-GB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2552" marR="5255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90000"/>
                        </a:lnSpc>
                        <a:tabLst>
                          <a:tab pos="457200" algn="l"/>
                        </a:tabLst>
                      </a:pPr>
                      <a:r>
                        <a:rPr lang="en-GB" sz="1400" kern="1200">
                          <a:effectLst/>
                        </a:rPr>
                        <a:t>(Li et al. 2018)</a:t>
                      </a:r>
                      <a:endParaRPr lang="en-GB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2552" marR="52552" marT="0" marB="0" anchor="ctr"/>
                </a:tc>
                <a:extLst>
                  <a:ext uri="{0D108BD9-81ED-4DB2-BD59-A6C34878D82A}">
                    <a16:rowId xmlns:a16="http://schemas.microsoft.com/office/drawing/2014/main" val="2847425918"/>
                  </a:ext>
                </a:extLst>
              </a:tr>
              <a:tr h="590803"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90000"/>
                        </a:lnSpc>
                        <a:tabLst>
                          <a:tab pos="457200" algn="l"/>
                        </a:tabLst>
                      </a:pPr>
                      <a:r>
                        <a:rPr lang="en-GB" sz="1400" kern="1200">
                          <a:effectLst/>
                        </a:rPr>
                        <a:t>ST-UNet: A Spatio-Temporal U-Network for Graph-structured Time Series Modeling</a:t>
                      </a:r>
                      <a:endParaRPr lang="en-GB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2552" marR="5255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90000"/>
                        </a:lnSpc>
                        <a:tabLst>
                          <a:tab pos="457200" algn="l"/>
                        </a:tabLst>
                      </a:pPr>
                      <a:r>
                        <a:rPr lang="en-GB" sz="1400" kern="1200">
                          <a:effectLst/>
                        </a:rPr>
                        <a:t>(Bing Yu, </a:t>
                      </a:r>
                      <a:r>
                        <a:rPr lang="en-GB" sz="1400" kern="1200" err="1">
                          <a:effectLst/>
                        </a:rPr>
                        <a:t>Haoteng</a:t>
                      </a:r>
                      <a:endParaRPr lang="en-GB" sz="1400" kern="1200">
                        <a:effectLst/>
                      </a:endParaRPr>
                    </a:p>
                    <a:p>
                      <a:pPr marL="342900" lvl="0" indent="-342900">
                        <a:lnSpc>
                          <a:spcPct val="90000"/>
                        </a:lnSpc>
                        <a:tabLst>
                          <a:tab pos="457200" algn="l"/>
                        </a:tabLst>
                      </a:pPr>
                      <a:r>
                        <a:rPr lang="en-GB" sz="1400" kern="1200">
                          <a:effectLst/>
                        </a:rPr>
                        <a:t> Yin and </a:t>
                      </a:r>
                      <a:r>
                        <a:rPr lang="en-GB" sz="1400" kern="1200" err="1">
                          <a:effectLst/>
                        </a:rPr>
                        <a:t>Zhanxing</a:t>
                      </a:r>
                      <a:r>
                        <a:rPr lang="en-GB" sz="1400" kern="1200">
                          <a:effectLst/>
                        </a:rPr>
                        <a:t> Zhu 2019)</a:t>
                      </a:r>
                      <a:endParaRPr lang="en-GB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2552" marR="52552" marT="0" marB="0" anchor="ctr"/>
                </a:tc>
                <a:extLst>
                  <a:ext uri="{0D108BD9-81ED-4DB2-BD59-A6C34878D82A}">
                    <a16:rowId xmlns:a16="http://schemas.microsoft.com/office/drawing/2014/main" val="16609472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18318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D5B1D9-AC42-402D-B386-78F9A19C6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Related</a:t>
            </a:r>
            <a:r>
              <a:rPr lang="de-DE"/>
              <a:t> Work (2)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70F894E-2B19-4911-A628-C985CB360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C6A5-9083-4402-8871-8968835F8188}" type="datetime1">
              <a:rPr lang="en-US" smtClean="0"/>
              <a:t>12/3/2020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1900CD-98A4-4BCA-B21F-1827B9C82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8BE5808-94D9-4C5A-9D2D-A3580765E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15</a:t>
            </a:fld>
            <a:endParaRPr lang="en-US"/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B3AD0B36-0C5E-4BFE-B644-3B103A7125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6645592"/>
              </p:ext>
            </p:extLst>
          </p:nvPr>
        </p:nvGraphicFramePr>
        <p:xfrm>
          <a:off x="838200" y="1953000"/>
          <a:ext cx="10515600" cy="2952000"/>
        </p:xfrm>
        <a:graphic>
          <a:graphicData uri="http://schemas.openxmlformats.org/drawingml/2006/table">
            <a:tbl>
              <a:tblPr firstCol="1" bandRow="1">
                <a:tableStyleId>{D27102A9-8310-4765-A935-A1911B00CA55}</a:tableStyleId>
              </a:tblPr>
              <a:tblGrid>
                <a:gridCol w="7903234">
                  <a:extLst>
                    <a:ext uri="{9D8B030D-6E8A-4147-A177-3AD203B41FA5}">
                      <a16:colId xmlns:a16="http://schemas.microsoft.com/office/drawing/2014/main" val="299759455"/>
                    </a:ext>
                  </a:extLst>
                </a:gridCol>
                <a:gridCol w="2612366">
                  <a:extLst>
                    <a:ext uri="{9D8B030D-6E8A-4147-A177-3AD203B41FA5}">
                      <a16:colId xmlns:a16="http://schemas.microsoft.com/office/drawing/2014/main" val="2485346137"/>
                    </a:ext>
                  </a:extLst>
                </a:gridCol>
              </a:tblGrid>
              <a:tr h="590400"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90000"/>
                        </a:lnSpc>
                        <a:tabLst>
                          <a:tab pos="457200" algn="l"/>
                        </a:tabLst>
                      </a:pPr>
                      <a:r>
                        <a:rPr lang="en-GB" sz="1400" kern="1200">
                          <a:effectLst/>
                        </a:rPr>
                        <a:t>Graph </a:t>
                      </a:r>
                      <a:r>
                        <a:rPr lang="en-GB" sz="1400" kern="1200" err="1">
                          <a:effectLst/>
                        </a:rPr>
                        <a:t>WaveNet</a:t>
                      </a:r>
                      <a:r>
                        <a:rPr lang="en-GB" sz="1400" kern="1200">
                          <a:effectLst/>
                        </a:rPr>
                        <a:t> for Deep Spatial-Temporal Graph </a:t>
                      </a:r>
                      <a:r>
                        <a:rPr lang="en-GB" sz="1400" kern="1200" err="1">
                          <a:effectLst/>
                        </a:rPr>
                        <a:t>Modeling</a:t>
                      </a:r>
                      <a:endParaRPr lang="en-GB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2552" marR="5255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90000"/>
                        </a:lnSpc>
                        <a:tabLst>
                          <a:tab pos="457200" algn="l"/>
                        </a:tabLst>
                      </a:pPr>
                      <a:r>
                        <a:rPr lang="en-GB" sz="1400" kern="1200">
                          <a:effectLst/>
                        </a:rPr>
                        <a:t>(Wu et al. 2019)</a:t>
                      </a:r>
                      <a:endParaRPr lang="en-GB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2552" marR="52552" marT="0" marB="0" anchor="ctr"/>
                </a:tc>
                <a:extLst>
                  <a:ext uri="{0D108BD9-81ED-4DB2-BD59-A6C34878D82A}">
                    <a16:rowId xmlns:a16="http://schemas.microsoft.com/office/drawing/2014/main" val="1981509310"/>
                  </a:ext>
                </a:extLst>
              </a:tr>
              <a:tr h="590400"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90000"/>
                        </a:lnSpc>
                        <a:tabLst>
                          <a:tab pos="457200" algn="l"/>
                        </a:tabLst>
                      </a:pPr>
                      <a:r>
                        <a:rPr lang="en-GB" sz="1400" kern="1200">
                          <a:effectLst/>
                        </a:rPr>
                        <a:t>Multi-Range Attentive Bicomponent Graph Convolutional Network for Traffic Forecasting</a:t>
                      </a:r>
                      <a:endParaRPr lang="en-GB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2552" marR="5255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90000"/>
                        </a:lnSpc>
                        <a:tabLst>
                          <a:tab pos="457200" algn="l"/>
                        </a:tabLst>
                      </a:pPr>
                      <a:r>
                        <a:rPr lang="en-GB" sz="1400" kern="1200">
                          <a:effectLst/>
                        </a:rPr>
                        <a:t>(Chen et al. 2020)</a:t>
                      </a:r>
                      <a:endParaRPr lang="en-GB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2552" marR="52552" marT="0" marB="0" anchor="ctr"/>
                </a:tc>
                <a:extLst>
                  <a:ext uri="{0D108BD9-81ED-4DB2-BD59-A6C34878D82A}">
                    <a16:rowId xmlns:a16="http://schemas.microsoft.com/office/drawing/2014/main" val="828400605"/>
                  </a:ext>
                </a:extLst>
              </a:tr>
              <a:tr h="590400"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90000"/>
                        </a:lnSpc>
                        <a:tabLst>
                          <a:tab pos="457200" algn="l"/>
                        </a:tabLst>
                      </a:pPr>
                      <a:r>
                        <a:rPr lang="en-GB" sz="1400" kern="1200">
                          <a:effectLst/>
                        </a:rPr>
                        <a:t>Gated Residual Recurrent Graph Neural Networks for Traffic Prediction</a:t>
                      </a:r>
                      <a:endParaRPr lang="en-GB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2552" marR="5255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90000"/>
                        </a:lnSpc>
                        <a:tabLst>
                          <a:tab pos="457200" algn="l"/>
                        </a:tabLst>
                      </a:pPr>
                      <a:r>
                        <a:rPr lang="en-GB" sz="1400" kern="1200">
                          <a:effectLst/>
                        </a:rPr>
                        <a:t>(Chen et al 2019)</a:t>
                      </a:r>
                      <a:endParaRPr lang="en-GB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2552" marR="52552" marT="0" marB="0" anchor="ctr"/>
                </a:tc>
                <a:extLst>
                  <a:ext uri="{0D108BD9-81ED-4DB2-BD59-A6C34878D82A}">
                    <a16:rowId xmlns:a16="http://schemas.microsoft.com/office/drawing/2014/main" val="2608973282"/>
                  </a:ext>
                </a:extLst>
              </a:tr>
              <a:tr h="590400"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90000"/>
                        </a:lnSpc>
                        <a:tabLst>
                          <a:tab pos="457200" algn="l"/>
                        </a:tabLst>
                      </a:pPr>
                      <a:r>
                        <a:rPr lang="en-GB" sz="1400" kern="1200">
                          <a:effectLst/>
                        </a:rPr>
                        <a:t>Attention Based Spatial-Temporal Graph Convolutional Networks for Traffic Flow Forecasting (ASTGCN)</a:t>
                      </a:r>
                      <a:endParaRPr lang="en-GB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2552" marR="5255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90000"/>
                        </a:lnSpc>
                        <a:tabLst>
                          <a:tab pos="457200" algn="l"/>
                        </a:tabLst>
                      </a:pPr>
                      <a:r>
                        <a:rPr lang="en-GB" sz="1400" kern="1200">
                          <a:effectLst/>
                        </a:rPr>
                        <a:t>(Guo et al. 2019)</a:t>
                      </a:r>
                      <a:endParaRPr lang="en-GB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2552" marR="52552" marT="0" marB="0" anchor="ctr"/>
                </a:tc>
                <a:extLst>
                  <a:ext uri="{0D108BD9-81ED-4DB2-BD59-A6C34878D82A}">
                    <a16:rowId xmlns:a16="http://schemas.microsoft.com/office/drawing/2014/main" val="4031002771"/>
                  </a:ext>
                </a:extLst>
              </a:tr>
              <a:tr h="590400"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90000"/>
                        </a:lnSpc>
                        <a:tabLst>
                          <a:tab pos="457200" algn="l"/>
                        </a:tabLst>
                      </a:pPr>
                      <a:r>
                        <a:rPr lang="en-GB" sz="1400" kern="1200">
                          <a:effectLst/>
                        </a:rPr>
                        <a:t> </a:t>
                      </a:r>
                      <a:r>
                        <a:rPr lang="en-GB" sz="1400" kern="1200" err="1">
                          <a:effectLst/>
                        </a:rPr>
                        <a:t>Spatio</a:t>
                      </a:r>
                      <a:r>
                        <a:rPr lang="en-GB" sz="1400" kern="1200">
                          <a:effectLst/>
                        </a:rPr>
                        <a:t>-Temporal Graph Structure Learning for Traffic Forecasting</a:t>
                      </a:r>
                      <a:endParaRPr lang="en-GB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2552" marR="5255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90000"/>
                        </a:lnSpc>
                        <a:tabLst>
                          <a:tab pos="457200" algn="l"/>
                        </a:tabLst>
                      </a:pPr>
                      <a:r>
                        <a:rPr lang="en-GB" sz="1400" kern="1200">
                          <a:effectLst/>
                        </a:rPr>
                        <a:t>(Zhang et al. 2020)</a:t>
                      </a:r>
                      <a:endParaRPr lang="en-GB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2552" marR="52552" marT="0" marB="0" anchor="ctr"/>
                </a:tc>
                <a:extLst>
                  <a:ext uri="{0D108BD9-81ED-4DB2-BD59-A6C34878D82A}">
                    <a16:rowId xmlns:a16="http://schemas.microsoft.com/office/drawing/2014/main" val="37197946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74007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hteck 20">
                <a:extLst>
                  <a:ext uri="{FF2B5EF4-FFF2-40B4-BE49-F238E27FC236}">
                    <a16:creationId xmlns:a16="http://schemas.microsoft.com/office/drawing/2014/main" id="{DB6F19AD-41FA-40E6-A035-182363742F08}"/>
                  </a:ext>
                </a:extLst>
              </p:cNvPr>
              <p:cNvSpPr/>
              <p:nvPr/>
            </p:nvSpPr>
            <p:spPr>
              <a:xfrm>
                <a:off x="0" y="0"/>
                <a:ext cx="7519639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>
                          <a:latin typeface="Cambria Math" panose="02040503050406030204" pitchFamily="18" charset="0"/>
                        </a:rPr>
                        <m:t>𝑅𝑒𝑠𝑒𝑎𝑟𝑐h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𝑜𝑛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𝐶𝑜𝑚𝑝𝑙𝑒𝑥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𝑆𝑦𝑠𝑡𝑒𝑚𝑠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 − 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𝑅𝑜𝑏𝑒𝑟𝑡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𝐾𝑜𝑐h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𝐼𝑛𝑠𝑡𝑖𝑡𝑢𝑡𝑒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 &amp; 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𝐻𝑢𝑚𝑏𝑜𝑙𝑑𝑡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𝑈𝑛𝑖𝑣𝑒𝑟𝑠𝑖𝑡𝑦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𝐵𝑒𝑟𝑙𝑖𝑛</m:t>
                      </m:r>
                    </m:oMath>
                  </m:oMathPara>
                </a14:m>
                <a:endParaRPr lang="en-US" sz="280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1" name="Rechteck 20">
                <a:extLst>
                  <a:ext uri="{FF2B5EF4-FFF2-40B4-BE49-F238E27FC236}">
                    <a16:creationId xmlns:a16="http://schemas.microsoft.com/office/drawing/2014/main" id="{DB6F19AD-41FA-40E6-A035-182363742F0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7519639" cy="68580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A70037CC-8EE3-455F-B3FA-DBB40A3A4B35}"/>
              </a:ext>
            </a:extLst>
          </p:cNvPr>
          <p:cNvSpPr txBox="1">
            <a:spLocks/>
          </p:cNvSpPr>
          <p:nvPr/>
        </p:nvSpPr>
        <p:spPr>
          <a:xfrm>
            <a:off x="838200" y="1941034"/>
            <a:ext cx="52578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sz="2600"/>
          </a:p>
          <a:p>
            <a:pPr marL="0" indent="0">
              <a:buFont typeface="Arial" panose="020B0604020202020204" pitchFamily="34" charset="0"/>
              <a:buNone/>
            </a:pPr>
            <a:endParaRPr lang="de-DE" sz="260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1BD35D0A-11D7-43DC-B2B4-487F3D9ACC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95228" y="97653"/>
            <a:ext cx="2165286" cy="206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73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019"/>
    </mc:Choice>
    <mc:Fallback xmlns="">
      <p:transition spd="slow" advTm="46019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B64A27-E9BF-4993-8E61-8085FEC4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>
                <a:ea typeface="+mj-lt"/>
                <a:cs typeface="+mj-lt"/>
              </a:rPr>
              <a:t>Seattle Loop Data (Cui et al. 2018)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DA21375-C39D-4365-AF95-D364CE50D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C6A5-9083-4402-8871-8968835F8188}" type="datetime1">
              <a:rPr lang="en-US" smtClean="0"/>
              <a:t>12/3/2020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08420B-7DDB-42DE-A880-881A10E87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015587A-647F-44FD-978C-28D6E5AE6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17</a:t>
            </a:fld>
            <a:endParaRPr lang="en-US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F90F05D2-DC57-4E94-98E8-57D0455628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2485402"/>
              </p:ext>
            </p:extLst>
          </p:nvPr>
        </p:nvGraphicFramePr>
        <p:xfrm>
          <a:off x="783419" y="2406534"/>
          <a:ext cx="9475620" cy="13817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79270">
                  <a:extLst>
                    <a:ext uri="{9D8B030D-6E8A-4147-A177-3AD203B41FA5}">
                      <a16:colId xmlns:a16="http://schemas.microsoft.com/office/drawing/2014/main" val="1361491319"/>
                    </a:ext>
                  </a:extLst>
                </a:gridCol>
                <a:gridCol w="1579270">
                  <a:extLst>
                    <a:ext uri="{9D8B030D-6E8A-4147-A177-3AD203B41FA5}">
                      <a16:colId xmlns:a16="http://schemas.microsoft.com/office/drawing/2014/main" val="2787584205"/>
                    </a:ext>
                  </a:extLst>
                </a:gridCol>
                <a:gridCol w="1579270">
                  <a:extLst>
                    <a:ext uri="{9D8B030D-6E8A-4147-A177-3AD203B41FA5}">
                      <a16:colId xmlns:a16="http://schemas.microsoft.com/office/drawing/2014/main" val="2542984415"/>
                    </a:ext>
                  </a:extLst>
                </a:gridCol>
                <a:gridCol w="1579270">
                  <a:extLst>
                    <a:ext uri="{9D8B030D-6E8A-4147-A177-3AD203B41FA5}">
                      <a16:colId xmlns:a16="http://schemas.microsoft.com/office/drawing/2014/main" val="2851775730"/>
                    </a:ext>
                  </a:extLst>
                </a:gridCol>
                <a:gridCol w="1579270">
                  <a:extLst>
                    <a:ext uri="{9D8B030D-6E8A-4147-A177-3AD203B41FA5}">
                      <a16:colId xmlns:a16="http://schemas.microsoft.com/office/drawing/2014/main" val="1839054111"/>
                    </a:ext>
                  </a:extLst>
                </a:gridCol>
                <a:gridCol w="1579270">
                  <a:extLst>
                    <a:ext uri="{9D8B030D-6E8A-4147-A177-3AD203B41FA5}">
                      <a16:colId xmlns:a16="http://schemas.microsoft.com/office/drawing/2014/main" val="3006020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Nodes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Edges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Diameter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Avg. clustering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Connected?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86568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Seattle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0027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Random Graph p=0.1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u="none" strike="noStrike" noProof="0"/>
                        <a:t>7.69e-3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6336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1834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39569C-DCC5-453A-952E-B70A80E81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Spatio</a:t>
            </a:r>
            <a:r>
              <a:rPr lang="de-DE"/>
              <a:t> Temporal Graph </a:t>
            </a:r>
            <a:r>
              <a:rPr lang="de-DE" err="1"/>
              <a:t>Neural</a:t>
            </a:r>
            <a:r>
              <a:rPr lang="de-DE"/>
              <a:t> Networks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DF9B0DEA-EA51-4240-B35A-63D196D9965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8234779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/>
                  <a:t>Traffic </a:t>
                </a:r>
                <a:r>
                  <a:rPr lang="de-DE" err="1"/>
                  <a:t>analysis</a:t>
                </a:r>
                <a:r>
                  <a:rPr lang="de-DE"/>
                  <a:t> and </a:t>
                </a:r>
                <a:r>
                  <a:rPr lang="de-DE" err="1"/>
                  <a:t>prediction</a:t>
                </a:r>
                <a:endParaRPr lang="de-DE"/>
              </a:p>
              <a:p>
                <a:r>
                  <a:rPr lang="de-DE" sz="2800"/>
                  <a:t>Graph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𝐺</m:t>
                    </m:r>
                    <m:r>
                      <a:rPr lang="de-DE" sz="28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de-DE" sz="28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de-DE" sz="28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8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d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sz="2800" b="0" err="1"/>
                  <a:t>with</a:t>
                </a:r>
                <a:r>
                  <a:rPr lang="de-DE" sz="2800" b="0"/>
                  <a:t>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𝑉</m:t>
                    </m:r>
                    <m:r>
                      <a:rPr lang="de-DE" sz="28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|"/>
                        <m:ctrlPr>
                          <a:rPr lang="de-DE" sz="28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de-DE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DE" sz="28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𝑣</m:t>
                    </m:r>
                    <m:r>
                      <a:rPr lang="de-DE" sz="28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de-DE" sz="28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𝑠𝑝𝑒𝑒𝑑𝑆𝑒𝑛𝑠𝑜𝑟</m:t>
                    </m:r>
                    <m:r>
                      <a:rPr lang="de-DE" sz="28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de-DE" sz="2800" b="0"/>
                  <a:t> and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de-DE" sz="28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de-DE" sz="28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𝑉</m:t>
                    </m:r>
                    <m:r>
                      <a:rPr lang="de-DE" sz="28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de-DE" sz="28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𝑉</m:t>
                    </m:r>
                    <m:r>
                      <a:rPr lang="de-DE" sz="28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≜</m:t>
                    </m:r>
                    <m:r>
                      <a:rPr lang="de-DE" sz="28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𝑟𝑜𝑎𝑑𝑆𝑒𝑔𝑚𝑒𝑛𝑡𝑠</m:t>
                    </m:r>
                  </m:oMath>
                </a14:m>
                <a:r>
                  <a:rPr lang="de-DE" sz="2800">
                    <a:solidFill>
                      <a:schemeClr val="accent6">
                        <a:lumMod val="75000"/>
                      </a:schemeClr>
                    </a:solidFill>
                  </a:rPr>
                  <a:t> </a:t>
                </a:r>
                <a:endParaRPr lang="de-DE" sz="2800"/>
              </a:p>
              <a:p>
                <a:r>
                  <a:rPr lang="de-DE" err="1"/>
                  <a:t>Sequential</a:t>
                </a:r>
                <a:r>
                  <a:rPr lang="de-DE"/>
                  <a:t> </a:t>
                </a:r>
                <a:r>
                  <a:rPr lang="de-DE" err="1"/>
                  <a:t>patterns</a:t>
                </a:r>
                <a:r>
                  <a:rPr lang="de-DE"/>
                  <a:t> in time and </a:t>
                </a:r>
                <a:r>
                  <a:rPr lang="de-DE" err="1"/>
                  <a:t>space</a:t>
                </a:r>
                <a:endParaRPr lang="de-DE"/>
              </a:p>
              <a:p>
                <a:pPr lvl="1"/>
                <a:r>
                  <a:rPr lang="de-DE"/>
                  <a:t>Fixed time </a:t>
                </a:r>
                <a14:m>
                  <m:oMath xmlns:m="http://schemas.openxmlformats.org/officeDocument/2006/math">
                    <m:r>
                      <a:rPr lang="de-DE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de-DE">
                    <a:solidFill>
                      <a:schemeClr val="accent6">
                        <a:lumMod val="75000"/>
                      </a:schemeClr>
                    </a:solidFill>
                  </a:rPr>
                  <a:t>:</a:t>
                </a:r>
                <a:r>
                  <a:rPr lang="de-DE"/>
                  <a:t> </a:t>
                </a:r>
                <a:r>
                  <a:rPr lang="de-DE" err="1"/>
                  <a:t>vertices</a:t>
                </a:r>
                <a:r>
                  <a:rPr lang="de-DE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de-DE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de-DE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bSup>
                    <m:r>
                      <a:rPr lang="de-DE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de-DE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de-DE">
                    <a:solidFill>
                      <a:schemeClr val="accent6">
                        <a:lumMod val="75000"/>
                      </a:schemeClr>
                    </a:solidFill>
                  </a:rPr>
                  <a:t> </a:t>
                </a:r>
                <a:r>
                  <a:rPr lang="de-DE" err="1"/>
                  <a:t>vary</a:t>
                </a:r>
                <a:r>
                  <a:rPr lang="de-DE"/>
                  <a:t> in </a:t>
                </a:r>
                <a:r>
                  <a:rPr lang="de-DE" err="1"/>
                  <a:t>measured</a:t>
                </a:r>
                <a:r>
                  <a:rPr lang="de-DE"/>
                  <a:t> </a:t>
                </a:r>
                <a:r>
                  <a:rPr lang="de-DE" err="1"/>
                  <a:t>speed</a:t>
                </a:r>
                <a:r>
                  <a:rPr lang="de-DE"/>
                  <a:t> </a:t>
                </a:r>
                <a:r>
                  <a:rPr lang="de-DE" err="1"/>
                  <a:t>according</a:t>
                </a:r>
                <a:r>
                  <a:rPr lang="de-DE"/>
                  <a:t> </a:t>
                </a:r>
                <a:r>
                  <a:rPr lang="de-DE" err="1"/>
                  <a:t>to</a:t>
                </a:r>
                <a:r>
                  <a:rPr lang="de-DE"/>
                  <a:t> </a:t>
                </a:r>
                <a:r>
                  <a:rPr lang="de-DE" err="1"/>
                  <a:t>their</a:t>
                </a:r>
                <a:r>
                  <a:rPr lang="de-DE"/>
                  <a:t> </a:t>
                </a:r>
                <a:r>
                  <a:rPr lang="de-DE" err="1"/>
                  <a:t>location</a:t>
                </a:r>
                <a:r>
                  <a:rPr lang="de-DE"/>
                  <a:t> </a:t>
                </a:r>
                <a:r>
                  <a:rPr lang="de-DE">
                    <a:sym typeface="Wingdings" panose="05000000000000000000" pitchFamily="2" charset="2"/>
                  </a:rPr>
                  <a:t></a:t>
                </a:r>
                <a:r>
                  <a:rPr lang="de-DE"/>
                  <a:t> </a:t>
                </a:r>
                <a:r>
                  <a:rPr lang="de-DE" err="1"/>
                  <a:t>spatial</a:t>
                </a:r>
                <a:r>
                  <a:rPr lang="de-DE"/>
                  <a:t> </a:t>
                </a:r>
                <a:r>
                  <a:rPr lang="de-DE" err="1"/>
                  <a:t>patterns</a:t>
                </a:r>
                <a:endParaRPr lang="de-DE"/>
              </a:p>
              <a:p>
                <a:pPr lvl="1"/>
                <a:r>
                  <a:rPr lang="de-DE"/>
                  <a:t>Fixed </a:t>
                </a:r>
                <a:r>
                  <a:rPr lang="de-DE" err="1"/>
                  <a:t>location</a:t>
                </a:r>
                <a:r>
                  <a:rPr lang="de-DE"/>
                  <a:t> </a:t>
                </a:r>
                <a14:m>
                  <m:oMath xmlns:m="http://schemas.openxmlformats.org/officeDocument/2006/math">
                    <m:r>
                      <a:rPr lang="de-DE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de-DE"/>
                  <a:t>: </a:t>
                </a:r>
                <a:r>
                  <a:rPr lang="de-DE" err="1"/>
                  <a:t>node</a:t>
                </a:r>
                <a:r>
                  <a:rPr lang="de-DE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de-DE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de-DE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bSup>
                  </m:oMath>
                </a14:m>
                <a:r>
                  <a:rPr lang="de-DE"/>
                  <a:t> </a:t>
                </a:r>
                <a:r>
                  <a:rPr lang="de-DE" err="1"/>
                  <a:t>varies</a:t>
                </a:r>
                <a:r>
                  <a:rPr lang="de-DE"/>
                  <a:t> in </a:t>
                </a:r>
                <a:r>
                  <a:rPr lang="de-DE" err="1"/>
                  <a:t>measured</a:t>
                </a:r>
                <a:r>
                  <a:rPr lang="de-DE"/>
                  <a:t> </a:t>
                </a:r>
                <a:r>
                  <a:rPr lang="de-DE" err="1"/>
                  <a:t>speed</a:t>
                </a:r>
                <a:r>
                  <a:rPr lang="de-DE"/>
                  <a:t> in time </a:t>
                </a:r>
                <a:r>
                  <a:rPr lang="de-DE">
                    <a:sym typeface="Wingdings" panose="05000000000000000000" pitchFamily="2" charset="2"/>
                  </a:rPr>
                  <a:t> temporal </a:t>
                </a:r>
                <a:r>
                  <a:rPr lang="de-DE" err="1">
                    <a:sym typeface="Wingdings" panose="05000000000000000000" pitchFamily="2" charset="2"/>
                  </a:rPr>
                  <a:t>patterns</a:t>
                </a:r>
                <a:endParaRPr lang="de-DE"/>
              </a:p>
              <a:p>
                <a:pPr lvl="1"/>
                <a:endParaRPr lang="de-DE"/>
              </a:p>
              <a:p>
                <a:pPr marL="0" indent="0">
                  <a:buNone/>
                </a:pPr>
                <a:endParaRPr lang="de-DE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DF9B0DEA-EA51-4240-B35A-63D196D996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8234779" cy="4351338"/>
              </a:xfrm>
              <a:blipFill>
                <a:blip r:embed="rId3"/>
                <a:stretch>
                  <a:fillRect l="-1556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0DC258-F733-4B36-BBA9-3C9239B1D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C6A5-9083-4402-8871-8968835F8188}" type="datetime1">
              <a:rPr lang="en-US" smtClean="0"/>
              <a:t>12/3/2020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2A81716-0411-4E3F-A244-42DA1E3F8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AFB1899-4B25-4BC6-AC19-A292CECF0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2</a:t>
            </a:fld>
            <a:endParaRPr lang="en-US"/>
          </a:p>
        </p:txBody>
      </p:sp>
      <p:graphicFrame>
        <p:nvGraphicFramePr>
          <p:cNvPr id="7" name="Objekt 6">
            <a:extLst>
              <a:ext uri="{FF2B5EF4-FFF2-40B4-BE49-F238E27FC236}">
                <a16:creationId xmlns:a16="http://schemas.microsoft.com/office/drawing/2014/main" id="{91710507-6C84-4F12-99C3-FBFD73DBA1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7468057"/>
              </p:ext>
            </p:extLst>
          </p:nvPr>
        </p:nvGraphicFramePr>
        <p:xfrm>
          <a:off x="6546850" y="3362325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Equation" r:id="rId4" imgW="114120" imgH="177480" progId="Equation.DSMT4">
                  <p:embed/>
                </p:oleObj>
              </mc:Choice>
              <mc:Fallback>
                <p:oleObj name="Equation" r:id="rId4" imgW="114120" imgH="177480" progId="Equation.DSMT4">
                  <p:embed/>
                  <p:pic>
                    <p:nvPicPr>
                      <p:cNvPr id="7" name="Objekt 6">
                        <a:extLst>
                          <a:ext uri="{FF2B5EF4-FFF2-40B4-BE49-F238E27FC236}">
                            <a16:creationId xmlns:a16="http://schemas.microsoft.com/office/drawing/2014/main" id="{91710507-6C84-4F12-99C3-FBFD73DBA15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546850" y="3362325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67561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FD08C-AE35-4C06-8008-BAAE18D1C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Traffic </a:t>
            </a:r>
            <a:r>
              <a:rPr lang="de-DE" err="1"/>
              <a:t>Prediction</a:t>
            </a:r>
            <a:r>
              <a:rPr lang="de-DE"/>
              <a:t> </a:t>
            </a:r>
            <a:r>
              <a:rPr lang="de-DE" err="1"/>
              <a:t>Example</a:t>
            </a:r>
            <a:r>
              <a:rPr lang="de-DE"/>
              <a:t>: Google Maps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D9CA8FC-97B4-4229-ABA3-FC94C36D8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C6A5-9083-4402-8871-8968835F8188}" type="datetime1">
              <a:rPr lang="en-US" smtClean="0"/>
              <a:t>12/3/2020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A67C22F-10F7-4C16-9E6E-0B51EE761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DA2143-C17D-4311-B5BC-DC7D54DA3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2" name="Grafik 11" descr="Ein Bild, das Karte enthält.&#10;&#10;Automatisch generierte Beschreibung">
            <a:extLst>
              <a:ext uri="{FF2B5EF4-FFF2-40B4-BE49-F238E27FC236}">
                <a16:creationId xmlns:a16="http://schemas.microsoft.com/office/drawing/2014/main" id="{5E02C7A4-1F3D-483D-A6B7-F36E95325A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52" b="14563"/>
          <a:stretch/>
        </p:blipFill>
        <p:spPr>
          <a:xfrm>
            <a:off x="1913238" y="1690688"/>
            <a:ext cx="3336324" cy="4168574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966DD16E-2FD8-4FF2-827D-0DB02B35A7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52" b="14563"/>
          <a:stretch/>
        </p:blipFill>
        <p:spPr>
          <a:xfrm>
            <a:off x="6485238" y="1690688"/>
            <a:ext cx="3336324" cy="4168574"/>
          </a:xfrm>
          <a:prstGeom prst="rect">
            <a:avLst/>
          </a:prstGeom>
        </p:spPr>
      </p:pic>
      <p:sp>
        <p:nvSpPr>
          <p:cNvPr id="18" name="Ellipse 17">
            <a:extLst>
              <a:ext uri="{FF2B5EF4-FFF2-40B4-BE49-F238E27FC236}">
                <a16:creationId xmlns:a16="http://schemas.microsoft.com/office/drawing/2014/main" id="{BB30AD2D-A9D3-47A3-8A12-92D46073642C}"/>
              </a:ext>
            </a:extLst>
          </p:cNvPr>
          <p:cNvSpPr/>
          <p:nvPr/>
        </p:nvSpPr>
        <p:spPr>
          <a:xfrm>
            <a:off x="1913238" y="1690688"/>
            <a:ext cx="1273845" cy="33342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356E9E6A-A2F7-4A11-B327-74847552F55A}"/>
              </a:ext>
            </a:extLst>
          </p:cNvPr>
          <p:cNvSpPr/>
          <p:nvPr/>
        </p:nvSpPr>
        <p:spPr>
          <a:xfrm>
            <a:off x="6485238" y="1676377"/>
            <a:ext cx="1273845" cy="33342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6505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7E26AB-E08B-4914-AF19-B661C3AAB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/>
              <a:t>Datasets – </a:t>
            </a:r>
            <a:br>
              <a:rPr lang="de-DE"/>
            </a:br>
            <a:r>
              <a:rPr lang="de-DE"/>
              <a:t>Loop </a:t>
            </a:r>
            <a:r>
              <a:rPr lang="de-DE" err="1"/>
              <a:t>Detectors</a:t>
            </a:r>
            <a:r>
              <a:rPr lang="de-DE"/>
              <a:t> (Cui et al. 2018; Li et al. 2018)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E8B3380-F6DF-40B9-9691-A9C718F57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METR-LA: Highway </a:t>
            </a:r>
            <a:r>
              <a:rPr lang="de-DE" err="1"/>
              <a:t>of</a:t>
            </a:r>
            <a:r>
              <a:rPr lang="de-DE"/>
              <a:t> Los Angelos</a:t>
            </a:r>
          </a:p>
          <a:p>
            <a:pPr lvl="1"/>
            <a:r>
              <a:rPr lang="de-DE"/>
              <a:t>207 Sensors; Mar 1st 2012 – Jun 30th 2012 (5 min. time </a:t>
            </a:r>
            <a:r>
              <a:rPr lang="de-DE" err="1"/>
              <a:t>intervals</a:t>
            </a:r>
            <a:r>
              <a:rPr lang="de-DE"/>
              <a:t>)</a:t>
            </a:r>
          </a:p>
          <a:p>
            <a:r>
              <a:rPr lang="de-DE"/>
              <a:t>PEMS-Bay: Bay Area</a:t>
            </a:r>
          </a:p>
          <a:p>
            <a:pPr lvl="1"/>
            <a:r>
              <a:rPr lang="en-GB">
                <a:effectLst/>
              </a:rPr>
              <a:t>Performance Measurement System (</a:t>
            </a:r>
            <a:r>
              <a:rPr lang="en-GB" err="1">
                <a:effectLst/>
              </a:rPr>
              <a:t>PeMS</a:t>
            </a:r>
            <a:r>
              <a:rPr lang="en-GB">
                <a:effectLst/>
              </a:rPr>
              <a:t>)</a:t>
            </a:r>
            <a:r>
              <a:rPr lang="de-DE">
                <a:effectLst/>
              </a:rPr>
              <a:t> </a:t>
            </a:r>
            <a:r>
              <a:rPr lang="de-DE"/>
              <a:t>– </a:t>
            </a:r>
            <a:r>
              <a:rPr lang="de-DE" err="1">
                <a:effectLst/>
              </a:rPr>
              <a:t>CalTrans</a:t>
            </a:r>
            <a:endParaRPr lang="de-DE">
              <a:effectLst/>
            </a:endParaRPr>
          </a:p>
          <a:p>
            <a:pPr lvl="1"/>
            <a:r>
              <a:rPr lang="de-DE"/>
              <a:t>325 Sensors; </a:t>
            </a:r>
            <a:r>
              <a:rPr lang="en-GB">
                <a:effectLst/>
              </a:rPr>
              <a:t>Jan 1st 2017 to May 31th 2017 (</a:t>
            </a:r>
            <a:r>
              <a:rPr lang="en-GB"/>
              <a:t>5 min. time intervals)</a:t>
            </a:r>
          </a:p>
          <a:p>
            <a:r>
              <a:rPr lang="en-GB"/>
              <a:t>Seattle Loop Data: Seattle  Area</a:t>
            </a:r>
          </a:p>
          <a:p>
            <a:pPr lvl="1"/>
            <a:r>
              <a:rPr lang="en-GB">
                <a:effectLst/>
              </a:rPr>
              <a:t>323 Sensors; Entire Year 2015 (5 min. time intervals)</a:t>
            </a:r>
            <a:endParaRPr lang="de-DE"/>
          </a:p>
          <a:p>
            <a:pPr lvl="1"/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7EC16E-798B-4419-B31F-8EECC161D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C6A5-9083-4402-8871-8968835F8188}" type="datetime1">
              <a:rPr lang="en-US" smtClean="0"/>
              <a:t>12/3/2020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5E0FFEA-461A-407F-B66B-202C5417A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A673702-7388-4EBA-A049-A519218A0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760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C2CA06-8E9F-4965-BC5C-0EBCA9FEE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Seattle Loop Data (Cui et al. 2018)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B757A1C-F9CC-4545-9972-2E87B68F5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C6A5-9083-4402-8871-8968835F8188}" type="datetime1">
              <a:rPr lang="en-US" smtClean="0"/>
              <a:t>12/3/2020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0E8A8D1-B5AA-417C-AE83-059CBCED8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00102BF-05EC-48F9-ADFF-EDF9CC3D3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7" name="Grafik 6" descr="Ein Bild, das Karte enthält.&#10;&#10;Automatisch generierte Beschreibung">
            <a:extLst>
              <a:ext uri="{FF2B5EF4-FFF2-40B4-BE49-F238E27FC236}">
                <a16:creationId xmlns:a16="http://schemas.microsoft.com/office/drawing/2014/main" id="{EF4BD998-BFC3-4E6C-BD88-B77FB568B2A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03"/>
          <a:stretch/>
        </p:blipFill>
        <p:spPr>
          <a:xfrm>
            <a:off x="844527" y="1690688"/>
            <a:ext cx="4783916" cy="394287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29962CC4-2AC1-49AC-BF97-E083EA57DD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1777" y="1682303"/>
            <a:ext cx="5268349" cy="395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562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B64A27-E9BF-4993-8E61-8085FEC4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>
                <a:ea typeface="+mj-lt"/>
                <a:cs typeface="+mj-lt"/>
              </a:rPr>
              <a:t>Seattle Loop Data (Cui et al. 2018)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4B1E46-F00C-4198-AF26-AD58F662F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cs typeface="Calibri"/>
              </a:rPr>
              <a:t>Nodes: 323</a:t>
            </a:r>
          </a:p>
          <a:p>
            <a:r>
              <a:rPr lang="de-DE" err="1">
                <a:cs typeface="Calibri"/>
              </a:rPr>
              <a:t>Edges</a:t>
            </a:r>
            <a:r>
              <a:rPr lang="de-DE">
                <a:cs typeface="Calibri"/>
              </a:rPr>
              <a:t>: 662</a:t>
            </a:r>
          </a:p>
          <a:p>
            <a:r>
              <a:rPr lang="de-DE">
                <a:cs typeface="Calibri"/>
              </a:rPr>
              <a:t>Diameter: 79</a:t>
            </a:r>
            <a:endParaRPr lang="de-DE"/>
          </a:p>
          <a:p>
            <a:r>
              <a:rPr lang="de-DE" err="1">
                <a:cs typeface="Calibri"/>
              </a:rPr>
              <a:t>Avg</a:t>
            </a:r>
            <a:r>
              <a:rPr lang="de-DE">
                <a:cs typeface="Calibri"/>
              </a:rPr>
              <a:t>. Clustering: 0</a:t>
            </a:r>
          </a:p>
          <a:p>
            <a:r>
              <a:rPr lang="en-GB">
                <a:cs typeface="Calibri"/>
              </a:rPr>
              <a:t>Connected</a:t>
            </a:r>
            <a:r>
              <a:rPr lang="de-DE">
                <a:cs typeface="Calibri"/>
              </a:rPr>
              <a:t> Graph</a:t>
            </a:r>
          </a:p>
          <a:p>
            <a:endParaRPr lang="de-DE">
              <a:cs typeface="Calibri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DA21375-C39D-4365-AF95-D364CE50D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C6A5-9083-4402-8871-8968835F8188}" type="datetime1">
              <a:rPr lang="en-US" smtClean="0"/>
              <a:t>12/3/2020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08420B-7DDB-42DE-A880-881A10E87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015587A-647F-44FD-978C-28D6E5AE6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7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3AE76DE2-4218-457F-88DC-43E20A5CF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493808"/>
            <a:ext cx="5532407" cy="368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253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B64A27-E9BF-4993-8E61-8085FEC4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>
                <a:ea typeface="+mj-lt"/>
                <a:cs typeface="+mj-lt"/>
              </a:rPr>
              <a:t>Seattle Loop Data (Cui et al. 2018)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DA21375-C39D-4365-AF95-D364CE50D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C6A5-9083-4402-8871-8968835F8188}" type="datetime1">
              <a:rPr lang="en-US" smtClean="0"/>
              <a:t>12/3/2020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08420B-7DDB-42DE-A880-881A10E87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015587A-647F-44FD-978C-28D6E5AE6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123A66-B6FE-484D-B57A-C753754D1A1C}"/>
              </a:ext>
            </a:extLst>
          </p:cNvPr>
          <p:cNvSpPr txBox="1"/>
          <p:nvPr/>
        </p:nvSpPr>
        <p:spPr>
          <a:xfrm>
            <a:off x="7897554" y="1624345"/>
            <a:ext cx="3087665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Node centrality:</a:t>
            </a:r>
          </a:p>
          <a:p>
            <a:r>
              <a:rPr lang="en-US">
                <a:cs typeface="Calibri"/>
              </a:rPr>
              <a:t>- The size of the nodes are given by the  exponential of the </a:t>
            </a:r>
            <a:r>
              <a:rPr lang="en-US">
                <a:ea typeface="+mn-lt"/>
                <a:cs typeface="+mn-lt"/>
              </a:rPr>
              <a:t>betweenness </a:t>
            </a:r>
            <a:r>
              <a:rPr lang="en-US">
                <a:cs typeface="Calibri"/>
              </a:rPr>
              <a:t>centrality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- We can see that the nodes in the interssections have a larger betweeness centrality</a:t>
            </a:r>
          </a:p>
        </p:txBody>
      </p:sp>
      <p:pic>
        <p:nvPicPr>
          <p:cNvPr id="15" name="Picture 15" descr="A picture containing wire, hanging, skiing, person&#10;&#10;Description automatically generated">
            <a:extLst>
              <a:ext uri="{FF2B5EF4-FFF2-40B4-BE49-F238E27FC236}">
                <a16:creationId xmlns:a16="http://schemas.microsoft.com/office/drawing/2014/main" id="{2006D135-C4B6-4702-9901-D4EE49ABA2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7430" y="1623279"/>
            <a:ext cx="5883215" cy="3950898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F0E2E68-40A9-4318-87A1-91D728CCF817}"/>
              </a:ext>
            </a:extLst>
          </p:cNvPr>
          <p:cNvSpPr txBox="1"/>
          <p:nvPr/>
        </p:nvSpPr>
        <p:spPr>
          <a:xfrm>
            <a:off x="3768974" y="184006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Node Centrality</a:t>
            </a:r>
          </a:p>
        </p:txBody>
      </p:sp>
    </p:spTree>
    <p:extLst>
      <p:ext uri="{BB962C8B-B14F-4D97-AF65-F5344CB8AC3E}">
        <p14:creationId xmlns:p14="http://schemas.microsoft.com/office/powerpoint/2010/main" val="2070589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171118-5EFB-4216-8449-C418D8BAE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METR-LA and PEMS-Bay Area (Li et al. 2018)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5A30E2E-2324-48CC-9E41-2FC4E3A9E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C6A5-9083-4402-8871-8968835F8188}" type="datetime1">
              <a:rPr lang="en-US" smtClean="0"/>
              <a:t>12/3/2020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992DE84-5A91-4F5C-B069-1F785D076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9157922-25B5-42BB-844B-418FA5961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8" name="Grafik 7" descr="Ein Bild, das Karte enthält.&#10;&#10;Automatisch generierte Beschreibung">
            <a:extLst>
              <a:ext uri="{FF2B5EF4-FFF2-40B4-BE49-F238E27FC236}">
                <a16:creationId xmlns:a16="http://schemas.microsoft.com/office/drawing/2014/main" id="{A048A67C-5846-44AD-A13C-06ACD2B3DF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3" y="2635807"/>
            <a:ext cx="5734969" cy="2872048"/>
          </a:xfrm>
          <a:prstGeom prst="rect">
            <a:avLst/>
          </a:prstGeom>
        </p:spPr>
      </p:pic>
      <p:pic>
        <p:nvPicPr>
          <p:cNvPr id="10" name="Grafik 9" descr="Ein Bild, das Karte enthält.&#10;&#10;Automatisch generierte Beschreibung">
            <a:extLst>
              <a:ext uri="{FF2B5EF4-FFF2-40B4-BE49-F238E27FC236}">
                <a16:creationId xmlns:a16="http://schemas.microsoft.com/office/drawing/2014/main" id="{938ED48A-10F8-4DF9-A441-F7940D0840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84" r="1903" b="7013"/>
          <a:stretch/>
        </p:blipFill>
        <p:spPr>
          <a:xfrm>
            <a:off x="361028" y="2635806"/>
            <a:ext cx="5734972" cy="287204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Inhaltsplatzhalter 2">
                <a:extLst>
                  <a:ext uri="{FF2B5EF4-FFF2-40B4-BE49-F238E27FC236}">
                    <a16:creationId xmlns:a16="http://schemas.microsoft.com/office/drawing/2014/main" id="{DC69D2F7-4AC1-409B-9A1A-1939D3387A8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781333"/>
                <a:ext cx="10515600" cy="713558"/>
              </a:xfrm>
            </p:spPr>
            <p:txBody>
              <a:bodyPr>
                <a:normAutofit fontScale="55000" lnSpcReduction="20000"/>
              </a:bodyPr>
              <a:lstStyle/>
              <a:p>
                <a:pPr marL="457200" lvl="1" indent="0">
                  <a:buNone/>
                </a:pPr>
                <a14:m>
                  <m:oMath xmlns:m="http://schemas.openxmlformats.org/officeDocument/2006/math">
                    <m:r>
                      <a:rPr lang="de-DE" sz="29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de-DE" sz="29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de-DE" sz="29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9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de-DE" sz="29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9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de-DE" sz="29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9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</m:d>
                    <m:r>
                      <a:rPr lang="de-DE" sz="29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sz="2900" err="1"/>
                  <a:t>with</a:t>
                </a:r>
                <a:r>
                  <a:rPr lang="de-DE" sz="2900"/>
                  <a:t> weighted Adjacency</a:t>
                </a:r>
                <a:r>
                  <a:rPr lang="de-DE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9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9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de-DE" sz="29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sz="29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9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de-DE" sz="29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de-DE" sz="29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de-DE" sz="2900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func>
                              <m:funcPr>
                                <m:ctrlPr>
                                  <a:rPr lang="de-DE" sz="29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de-DE" sz="2900" b="0" i="0" smtClean="0">
                                    <a:latin typeface="Cambria Math" panose="02040503050406030204" pitchFamily="18" charset="0"/>
                                  </a:rPr>
                                  <m:t>exp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de-DE" sz="2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de-DE" sz="2900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f>
                                      <m:fPr>
                                        <m:ctrlPr>
                                          <a:rPr lang="de-DE" sz="29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de-DE" sz="2900" b="0" i="1" smtClean="0">
                                            <a:latin typeface="Cambria Math" panose="02040503050406030204" pitchFamily="18" charset="0"/>
                                          </a:rPr>
                                          <m:t>𝑑𝑖𝑠𝑡</m:t>
                                        </m:r>
                                        <m:sSup>
                                          <m:sSupPr>
                                            <m:ctrlPr>
                                              <a:rPr lang="de-DE" sz="29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d>
                                              <m:dPr>
                                                <m:ctrlPr>
                                                  <a:rPr lang="de-DE" sz="29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de-DE" sz="29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𝑖</m:t>
                                                </m:r>
                                                <m:r>
                                                  <a:rPr lang="de-DE" sz="29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,</m:t>
                                                </m:r>
                                                <m:r>
                                                  <a:rPr lang="de-DE" sz="29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𝑗</m:t>
                                                </m:r>
                                              </m:e>
                                            </m:d>
                                          </m:e>
                                          <m:sup>
                                            <m:r>
                                              <a:rPr lang="de-DE" sz="2900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</m:num>
                                      <m:den>
                                        <m:r>
                                          <a:rPr lang="de-DE" sz="2900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  <m:sSup>
                                          <m:sSupPr>
                                            <m:ctrlPr>
                                              <a:rPr lang="de-DE" sz="29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de-DE" sz="29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p>
                                            <m:r>
                                              <a:rPr lang="de-DE" sz="2900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</m:den>
                                    </m:f>
                                  </m:e>
                                </m:d>
                                <m:r>
                                  <a:rPr lang="de-DE" sz="2900" b="0" i="1" smtClean="0">
                                    <a:latin typeface="Cambria Math" panose="02040503050406030204" pitchFamily="18" charset="0"/>
                                  </a:rPr>
                                  <m:t>     </m:t>
                                </m:r>
                              </m:e>
                            </m:func>
                            <m:r>
                              <a:rPr lang="de-DE" sz="2900" b="0" i="1" smtClean="0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de-DE" sz="29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DE" sz="2900" b="0" i="1" smtClean="0">
                                <a:latin typeface="Cambria Math" panose="02040503050406030204" pitchFamily="18" charset="0"/>
                              </a:rPr>
                              <m:t>𝑑𝑖𝑠𝑡</m:t>
                            </m:r>
                            <m:d>
                              <m:dPr>
                                <m:ctrlPr>
                                  <a:rPr lang="de-DE" sz="29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sz="29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de-DE" sz="29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de-DE" sz="2900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  <m:r>
                              <a:rPr lang="de-DE" sz="2900" b="0" i="1" smtClean="0">
                                <a:latin typeface="Cambria Math" panose="02040503050406030204" pitchFamily="18" charset="0"/>
                              </a:rPr>
                              <m:t>≤</m:t>
                            </m:r>
                            <m:r>
                              <a:rPr lang="de-DE" sz="29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e>
                            <m:r>
                              <a:rPr lang="de-DE" sz="2900" b="0" i="1" smtClean="0">
                                <a:latin typeface="Cambria Math" panose="02040503050406030204" pitchFamily="18" charset="0"/>
                              </a:rPr>
                              <m:t>0                                           </m:t>
                            </m:r>
                            <m:r>
                              <a:rPr lang="de-DE" sz="2900" b="0" i="1" smtClean="0">
                                <a:latin typeface="Cambria Math" panose="02040503050406030204" pitchFamily="18" charset="0"/>
                              </a:rPr>
                              <m:t>𝑜𝑡h𝑒𝑟𝑤𝑖𝑠𝑒</m:t>
                            </m:r>
                            <m:r>
                              <a:rPr lang="de-DE" sz="29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eqArr>
                      </m:e>
                    </m:d>
                  </m:oMath>
                </a14:m>
                <a:endParaRPr lang="de-DE" sz="2900"/>
              </a:p>
            </p:txBody>
          </p:sp>
        </mc:Choice>
        <mc:Fallback xmlns="">
          <p:sp>
            <p:nvSpPr>
              <p:cNvPr id="11" name="Inhaltsplatzhalter 2">
                <a:extLst>
                  <a:ext uri="{FF2B5EF4-FFF2-40B4-BE49-F238E27FC236}">
                    <a16:creationId xmlns:a16="http://schemas.microsoft.com/office/drawing/2014/main" id="{DC69D2F7-4AC1-409B-9A1A-1939D3387A8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781333"/>
                <a:ext cx="10515600" cy="713558"/>
              </a:xfrm>
              <a:blipFill>
                <a:blip r:embed="rId4"/>
                <a:stretch>
                  <a:fillRect t="-128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53245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171118-5EFB-4216-8449-C418D8BAE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METR-LA and PEMS-Bay Area (Li et al. 2018)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5A30E2E-2324-48CC-9E41-2FC4E3A9E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C6A5-9083-4402-8871-8968835F8188}" type="datetime1">
              <a:rPr lang="en-US" smtClean="0"/>
              <a:t>12/3/2020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992DE84-5A91-4F5C-B069-1F785D076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Graph Neural Networks Lecture - WS 20/21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9157922-25B5-42BB-844B-418FA5961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9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Inhaltsplatzhalter 2">
                <a:extLst>
                  <a:ext uri="{FF2B5EF4-FFF2-40B4-BE49-F238E27FC236}">
                    <a16:creationId xmlns:a16="http://schemas.microsoft.com/office/drawing/2014/main" id="{DC69D2F7-4AC1-409B-9A1A-1939D3387A8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31079"/>
                <a:ext cx="10515600" cy="713558"/>
              </a:xfrm>
            </p:spPr>
            <p:txBody>
              <a:bodyPr>
                <a:normAutofit fontScale="55000" lnSpcReduction="20000"/>
              </a:bodyPr>
              <a:lstStyle/>
              <a:p>
                <a:pPr marL="457200" lvl="1" indent="0">
                  <a:buNone/>
                </a:pPr>
                <a14:m>
                  <m:oMath xmlns:m="http://schemas.openxmlformats.org/officeDocument/2006/math">
                    <m:r>
                      <a:rPr lang="de-DE" sz="29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de-DE" sz="29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de-DE" sz="29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9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de-DE" sz="29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9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de-DE" sz="29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9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</m:d>
                    <m:r>
                      <a:rPr lang="de-DE" sz="29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sz="2900" err="1"/>
                  <a:t>with</a:t>
                </a:r>
                <a:r>
                  <a:rPr lang="de-DE" sz="2900"/>
                  <a:t> weighted Adjacency</a:t>
                </a:r>
                <a:r>
                  <a:rPr lang="de-DE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9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9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de-DE" sz="29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sz="29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9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de-DE" sz="29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de-DE" sz="29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de-DE" sz="2900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func>
                              <m:funcPr>
                                <m:ctrlPr>
                                  <a:rPr lang="de-DE" sz="29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de-DE" sz="2900" b="0" i="0" smtClean="0">
                                    <a:latin typeface="Cambria Math" panose="02040503050406030204" pitchFamily="18" charset="0"/>
                                  </a:rPr>
                                  <m:t>exp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de-DE" sz="2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de-DE" sz="2900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f>
                                      <m:fPr>
                                        <m:ctrlPr>
                                          <a:rPr lang="de-DE" sz="29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de-DE" sz="2900" b="0" i="1" smtClean="0">
                                            <a:latin typeface="Cambria Math" panose="02040503050406030204" pitchFamily="18" charset="0"/>
                                          </a:rPr>
                                          <m:t>𝑑𝑖𝑠𝑡</m:t>
                                        </m:r>
                                        <m:sSup>
                                          <m:sSupPr>
                                            <m:ctrlPr>
                                              <a:rPr lang="de-DE" sz="29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d>
                                              <m:dPr>
                                                <m:ctrlPr>
                                                  <a:rPr lang="de-DE" sz="29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de-DE" sz="29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𝑖</m:t>
                                                </m:r>
                                                <m:r>
                                                  <a:rPr lang="de-DE" sz="29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,</m:t>
                                                </m:r>
                                                <m:r>
                                                  <a:rPr lang="de-DE" sz="29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𝑗</m:t>
                                                </m:r>
                                              </m:e>
                                            </m:d>
                                          </m:e>
                                          <m:sup>
                                            <m:r>
                                              <a:rPr lang="de-DE" sz="2900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</m:num>
                                      <m:den>
                                        <m:r>
                                          <a:rPr lang="de-DE" sz="2900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  <m:sSup>
                                          <m:sSupPr>
                                            <m:ctrlPr>
                                              <a:rPr lang="de-DE" sz="29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de-DE" sz="29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p>
                                            <m:r>
                                              <a:rPr lang="de-DE" sz="2900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</m:den>
                                    </m:f>
                                  </m:e>
                                </m:d>
                                <m:r>
                                  <a:rPr lang="de-DE" sz="2900" b="0" i="1" smtClean="0">
                                    <a:latin typeface="Cambria Math" panose="02040503050406030204" pitchFamily="18" charset="0"/>
                                  </a:rPr>
                                  <m:t>     </m:t>
                                </m:r>
                              </m:e>
                            </m:func>
                            <m:r>
                              <a:rPr lang="de-DE" sz="2900" b="0" i="1" smtClean="0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de-DE" sz="29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DE" sz="2900" b="0" i="1" smtClean="0">
                                <a:latin typeface="Cambria Math" panose="02040503050406030204" pitchFamily="18" charset="0"/>
                              </a:rPr>
                              <m:t>𝑑𝑖𝑠𝑡</m:t>
                            </m:r>
                            <m:d>
                              <m:dPr>
                                <m:ctrlPr>
                                  <a:rPr lang="de-DE" sz="29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de-DE" sz="29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de-DE" sz="29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de-DE" sz="2900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  <m:r>
                              <a:rPr lang="de-DE" sz="2900" b="0" i="1" smtClean="0">
                                <a:latin typeface="Cambria Math" panose="02040503050406030204" pitchFamily="18" charset="0"/>
                              </a:rPr>
                              <m:t>≤</m:t>
                            </m:r>
                            <m:r>
                              <a:rPr lang="de-DE" sz="29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e>
                            <m:r>
                              <a:rPr lang="de-DE" sz="2900" b="0" i="1" smtClean="0">
                                <a:latin typeface="Cambria Math" panose="02040503050406030204" pitchFamily="18" charset="0"/>
                              </a:rPr>
                              <m:t>0                                           </m:t>
                            </m:r>
                            <m:r>
                              <a:rPr lang="de-DE" sz="2900" b="0" i="1" smtClean="0">
                                <a:latin typeface="Cambria Math" panose="02040503050406030204" pitchFamily="18" charset="0"/>
                              </a:rPr>
                              <m:t>𝑜𝑡h𝑒𝑟𝑤𝑖𝑠𝑒</m:t>
                            </m:r>
                            <m:r>
                              <a:rPr lang="de-DE" sz="29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eqArr>
                      </m:e>
                    </m:d>
                  </m:oMath>
                </a14:m>
                <a:endParaRPr lang="de-DE" sz="2900"/>
              </a:p>
            </p:txBody>
          </p:sp>
        </mc:Choice>
        <mc:Fallback xmlns="">
          <p:sp>
            <p:nvSpPr>
              <p:cNvPr id="11" name="Inhaltsplatzhalter 2">
                <a:extLst>
                  <a:ext uri="{FF2B5EF4-FFF2-40B4-BE49-F238E27FC236}">
                    <a16:creationId xmlns:a16="http://schemas.microsoft.com/office/drawing/2014/main" id="{DC69D2F7-4AC1-409B-9A1A-1939D3387A8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31079"/>
                <a:ext cx="10515600" cy="713558"/>
              </a:xfrm>
              <a:blipFill>
                <a:blip r:embed="rId2"/>
                <a:stretch>
                  <a:fillRect t="-136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52E52FFE-7456-4F20-A59E-5C876B86C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9341" y="2409581"/>
            <a:ext cx="6639464" cy="3875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2458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Blaugrü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_Base.potx" id="{F8A95171-DA2A-4862-9FC9-5186BA54B6B7}" vid="{064438F6-443C-4470-B90C-B4FCC2DED3B9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760</Words>
  <Application>Microsoft Office PowerPoint</Application>
  <PresentationFormat>Breitbild</PresentationFormat>
  <Paragraphs>151</Paragraphs>
  <Slides>17</Slides>
  <Notes>1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Times New Roman</vt:lpstr>
      <vt:lpstr>Office</vt:lpstr>
      <vt:lpstr>Equation</vt:lpstr>
      <vt:lpstr>Spatio Temporal Traffic Forecasting</vt:lpstr>
      <vt:lpstr>Spatio Temporal Graph Neural Networks</vt:lpstr>
      <vt:lpstr>Traffic Prediction Example: Google Maps</vt:lpstr>
      <vt:lpstr>Datasets –  Loop Detectors (Cui et al. 2018; Li et al. 2018)</vt:lpstr>
      <vt:lpstr>Seattle Loop Data (Cui et al. 2018)</vt:lpstr>
      <vt:lpstr>Seattle Loop Data (Cui et al. 2018)</vt:lpstr>
      <vt:lpstr>Seattle Loop Data (Cui et al. 2018)</vt:lpstr>
      <vt:lpstr>METR-LA and PEMS-Bay Area (Li et al. 2018)</vt:lpstr>
      <vt:lpstr>METR-LA and PEMS-Bay Area (Li et al. 2018)</vt:lpstr>
      <vt:lpstr>PEMS-Bay: Bay Area</vt:lpstr>
      <vt:lpstr>PEMS-Bay: Bay Area</vt:lpstr>
      <vt:lpstr>PEMS-Bay: Bay Area – Null model</vt:lpstr>
      <vt:lpstr>PEMS-Bay: Bay Area – Null model</vt:lpstr>
      <vt:lpstr>Related Work (1)</vt:lpstr>
      <vt:lpstr>Related Work (2)</vt:lpstr>
      <vt:lpstr>PowerPoint-Präsentation</vt:lpstr>
      <vt:lpstr>Seattle Loop Data (Cui et al. 2018)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Code Recommendations by Combining Neural and Classical Machine learning Approaches</dc:title>
  <dc:creator>Max Schumacher</dc:creator>
  <cp:lastModifiedBy>Max Schumacher</cp:lastModifiedBy>
  <cp:revision>14</cp:revision>
  <dcterms:created xsi:type="dcterms:W3CDTF">2020-06-19T15:19:18Z</dcterms:created>
  <dcterms:modified xsi:type="dcterms:W3CDTF">2020-12-03T18:56:20Z</dcterms:modified>
</cp:coreProperties>
</file>